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5"/>
  </p:notesMasterIdLst>
  <p:sldIdLst>
    <p:sldId id="256" r:id="rId2"/>
    <p:sldId id="257" r:id="rId3"/>
    <p:sldId id="269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custDataLst>
    <p:tags r:id="rId1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0" roundtripDataSignature="AMtx7mgamdpVtQc4lyIc9uIaoUuXu3Qk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755"/>
    <a:srgbClr val="FAFAFA"/>
    <a:srgbClr val="FBC800"/>
    <a:srgbClr val="40D9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A63CCB2-30A8-4250-AD95-36981A4A1DDB}">
  <a:tblStyle styleId="{0A63CCB2-30A8-4250-AD95-36981A4A1DD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9"/>
    <p:restoredTop sz="94589"/>
  </p:normalViewPr>
  <p:slideViewPr>
    <p:cSldViewPr snapToGrid="0">
      <p:cViewPr varScale="1">
        <p:scale>
          <a:sx n="120" d="100"/>
          <a:sy n="120" d="100"/>
        </p:scale>
        <p:origin x="1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Previous month</c:v>
                </c:pt>
              </c:strCache>
            </c:strRef>
          </c:tx>
          <c:spPr>
            <a:solidFill>
              <a:srgbClr val="1F2755"/>
            </a:solidFill>
            <a:ln>
              <a:noFill/>
            </a:ln>
            <a:effectLst/>
          </c:spPr>
          <c:invertIfNegative val="0"/>
          <c:cat>
            <c:strRef>
              <c:f>Sheet1!$B$1:$D$1</c:f>
              <c:strCache>
                <c:ptCount val="3"/>
                <c:pt idx="0">
                  <c:v>X [Twitter]</c:v>
                </c:pt>
                <c:pt idx="1">
                  <c:v>Facebook</c:v>
                </c:pt>
                <c:pt idx="2">
                  <c:v>Instagram</c:v>
                </c:pt>
              </c:strCache>
            </c:strRef>
          </c:cat>
          <c:val>
            <c:numRef>
              <c:f>Sheet1!$B$2:$D$2</c:f>
              <c:numCache>
                <c:formatCode>#,##0</c:formatCode>
                <c:ptCount val="3"/>
                <c:pt idx="0">
                  <c:v>10000</c:v>
                </c:pt>
                <c:pt idx="1">
                  <c:v>7000</c:v>
                </c:pt>
                <c:pt idx="2" formatCode="General">
                  <c:v>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1A-C841-8C70-7E003CFD49E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Current month</c:v>
                </c:pt>
              </c:strCache>
            </c:strRef>
          </c:tx>
          <c:spPr>
            <a:solidFill>
              <a:srgbClr val="FBC800"/>
            </a:solidFill>
            <a:ln>
              <a:noFill/>
            </a:ln>
            <a:effectLst/>
          </c:spPr>
          <c:invertIfNegative val="0"/>
          <c:cat>
            <c:strRef>
              <c:f>Sheet1!$B$1:$D$1</c:f>
              <c:strCache>
                <c:ptCount val="3"/>
                <c:pt idx="0">
                  <c:v>X [Twitter]</c:v>
                </c:pt>
                <c:pt idx="1">
                  <c:v>Facebook</c:v>
                </c:pt>
                <c:pt idx="2">
                  <c:v>Instagram</c:v>
                </c:pt>
              </c:strCache>
            </c:strRef>
          </c:cat>
          <c:val>
            <c:numRef>
              <c:f>Sheet1!$B$3:$D$3</c:f>
              <c:numCache>
                <c:formatCode>#,##0</c:formatCode>
                <c:ptCount val="3"/>
                <c:pt idx="0">
                  <c:v>10100</c:v>
                </c:pt>
                <c:pt idx="1">
                  <c:v>7050</c:v>
                </c:pt>
                <c:pt idx="2" formatCode="General">
                  <c:v>5020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1A-C841-8C70-7E003CFD49E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YOY</c:v>
                </c:pt>
              </c:strCache>
            </c:strRef>
          </c:tx>
          <c:spPr>
            <a:solidFill>
              <a:srgbClr val="40D9F6"/>
            </a:solidFill>
            <a:ln>
              <a:noFill/>
            </a:ln>
            <a:effectLst/>
          </c:spPr>
          <c:invertIfNegative val="0"/>
          <c:cat>
            <c:strRef>
              <c:f>Sheet1!$B$1:$D$1</c:f>
              <c:strCache>
                <c:ptCount val="3"/>
                <c:pt idx="0">
                  <c:v>X [Twitter]</c:v>
                </c:pt>
                <c:pt idx="1">
                  <c:v>Facebook</c:v>
                </c:pt>
                <c:pt idx="2">
                  <c:v>Instagram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9000</c:v>
                </c:pt>
                <c:pt idx="1">
                  <c:v>6000</c:v>
                </c:pt>
                <c:pt idx="2">
                  <c:v>4800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1A-C841-8C70-7E003CFD4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83521440"/>
        <c:axId val="1683516000"/>
      </c:barChart>
      <c:catAx>
        <c:axId val="168352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3516000"/>
        <c:crosses val="autoZero"/>
        <c:auto val="1"/>
        <c:lblAlgn val="ctr"/>
        <c:lblOffset val="100"/>
        <c:noMultiLvlLbl val="0"/>
      </c:catAx>
      <c:valAx>
        <c:axId val="168351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352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05970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396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6318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6689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1416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1027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7351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2864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329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6444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7984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620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7109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036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516268" y="764674"/>
            <a:ext cx="11104925" cy="87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/>
          <a:p>
            <a:pPr marL="393700" lvl="0" indent="-3937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Social media monthly report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931333" y="17732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&lt;club name&gt;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&lt;month year&gt;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Engagement Trends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169;p10">
            <a:extLst>
              <a:ext uri="{FF2B5EF4-FFF2-40B4-BE49-F238E27FC236}">
                <a16:creationId xmlns:a16="http://schemas.microsoft.com/office/drawing/2014/main" id="{D50E6AFD-24FF-7745-8D07-3FC5BCDA7E83}"/>
              </a:ext>
            </a:extLst>
          </p:cNvPr>
          <p:cNvSpPr txBox="1"/>
          <p:nvPr/>
        </p:nvSpPr>
        <p:spPr>
          <a:xfrm>
            <a:off x="491069" y="1090126"/>
            <a:ext cx="961986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most popular time of day for engagement is </a:t>
            </a:r>
            <a:r>
              <a:rPr lang="en-GB" sz="1800" dirty="0">
                <a:solidFill>
                  <a:srgbClr val="A5A5A5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&lt;insert time of day&gt; </a:t>
            </a:r>
            <a:endParaRPr sz="1800" dirty="0">
              <a:solidFill>
                <a:srgbClr val="A5A5A5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" name="Google Shape;170;p10">
            <a:extLst>
              <a:ext uri="{FF2B5EF4-FFF2-40B4-BE49-F238E27FC236}">
                <a16:creationId xmlns:a16="http://schemas.microsoft.com/office/drawing/2014/main" id="{086C8D27-5F02-494E-956C-7CB708E80CC2}"/>
              </a:ext>
            </a:extLst>
          </p:cNvPr>
          <p:cNvSpPr txBox="1"/>
          <p:nvPr/>
        </p:nvSpPr>
        <p:spPr>
          <a:xfrm>
            <a:off x="491068" y="2259563"/>
            <a:ext cx="961986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most popular day for engagement is </a:t>
            </a:r>
            <a:r>
              <a:rPr lang="en-GB" sz="1800" dirty="0">
                <a:solidFill>
                  <a:srgbClr val="A5A5A5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&lt;insert day of week&gt;</a:t>
            </a:r>
            <a:r>
              <a:rPr lang="en-GB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" name="Google Shape;171;p10">
            <a:extLst>
              <a:ext uri="{FF2B5EF4-FFF2-40B4-BE49-F238E27FC236}">
                <a16:creationId xmlns:a16="http://schemas.microsoft.com/office/drawing/2014/main" id="{723EB513-FC5D-1F42-AB18-04520D3F73E1}"/>
              </a:ext>
            </a:extLst>
          </p:cNvPr>
          <p:cNvSpPr txBox="1"/>
          <p:nvPr/>
        </p:nvSpPr>
        <p:spPr>
          <a:xfrm>
            <a:off x="491067" y="3429000"/>
            <a:ext cx="961986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most engaged content variables are </a:t>
            </a:r>
            <a:r>
              <a:rPr lang="en-GB" sz="1800" dirty="0">
                <a:solidFill>
                  <a:srgbClr val="A5A5A5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&lt;insert variables such as – messaging, image types, tone of voice etc.&gt; </a:t>
            </a: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5649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Content Test Results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179;p11">
            <a:extLst>
              <a:ext uri="{FF2B5EF4-FFF2-40B4-BE49-F238E27FC236}">
                <a16:creationId xmlns:a16="http://schemas.microsoft.com/office/drawing/2014/main" id="{9D9C250C-803A-E34C-8579-632EFD2DE6B5}"/>
              </a:ext>
            </a:extLst>
          </p:cNvPr>
          <p:cNvSpPr txBox="1"/>
          <p:nvPr/>
        </p:nvSpPr>
        <p:spPr>
          <a:xfrm>
            <a:off x="491067" y="754350"/>
            <a:ext cx="7417837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Positive messaging is consistently more effective on Instagram. However, X and Facebook remain more effective with a mix.</a:t>
            </a: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F2755"/>
              </a:buClr>
              <a:buSzPts val="1800"/>
              <a:buFont typeface="+mj-lt"/>
              <a:buAutoNum type="arabicPeriod" startAt="2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Using fans in matchday content increases engagement by 15%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F2755"/>
              </a:buClr>
              <a:buSzPts val="1800"/>
              <a:buFont typeface="+mj-lt"/>
              <a:buAutoNum type="arabicPeriod" startAt="3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Friday afternoon posts have a 10% higher engagement rate at 3pm than they do at 5pm</a:t>
            </a: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2" name="Google Shape;178;p11">
            <a:extLst>
              <a:ext uri="{FF2B5EF4-FFF2-40B4-BE49-F238E27FC236}">
                <a16:creationId xmlns:a16="http://schemas.microsoft.com/office/drawing/2014/main" id="{410BDCCB-D991-4440-98AA-689DF729A9D3}"/>
              </a:ext>
            </a:extLst>
          </p:cNvPr>
          <p:cNvSpPr/>
          <p:nvPr/>
        </p:nvSpPr>
        <p:spPr>
          <a:xfrm>
            <a:off x="8444205" y="662474"/>
            <a:ext cx="3361172" cy="226733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i="1" dirty="0">
                <a:solidFill>
                  <a:srgbClr val="1F2755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Considerations:</a:t>
            </a:r>
            <a:endParaRPr sz="1200" dirty="0">
              <a:solidFill>
                <a:srgbClr val="1F275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i="1" dirty="0">
                <a:solidFill>
                  <a:srgbClr val="1F2755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 results from any tests which confirm your existing practices, or show you should implement new practices – I’ve included some examples</a:t>
            </a:r>
            <a:endParaRPr sz="1600" i="1" dirty="0">
              <a:solidFill>
                <a:srgbClr val="1F2755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489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Hypotheses’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179;p11">
            <a:extLst>
              <a:ext uri="{FF2B5EF4-FFF2-40B4-BE49-F238E27FC236}">
                <a16:creationId xmlns:a16="http://schemas.microsoft.com/office/drawing/2014/main" id="{9D9C250C-803A-E34C-8579-632EFD2DE6B5}"/>
              </a:ext>
            </a:extLst>
          </p:cNvPr>
          <p:cNvSpPr txBox="1"/>
          <p:nvPr/>
        </p:nvSpPr>
        <p:spPr>
          <a:xfrm>
            <a:off x="491067" y="754350"/>
            <a:ext cx="7417837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By using positive messaging on Instagram we will see our engagement grow by 5% in 1 month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F2755"/>
              </a:buClr>
              <a:buSzPts val="1800"/>
              <a:buFont typeface="+mj-lt"/>
              <a:buAutoNum type="arabicPeriod"/>
            </a:pP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By using close up shots of fans showing emotions, we will improve the matchday attendance by 15%</a:t>
            </a: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F2755"/>
              </a:buClr>
              <a:buSzPts val="1800"/>
              <a:buFont typeface="+mj-lt"/>
              <a:buAutoNum type="arabicPeriod"/>
            </a:pPr>
            <a:endParaRPr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Friday afternoon posts should be sent at 3pm or 4pm not at 5pm for best level of engagement</a:t>
            </a:r>
          </a:p>
        </p:txBody>
      </p:sp>
      <p:sp>
        <p:nvSpPr>
          <p:cNvPr id="12" name="Google Shape;178;p11">
            <a:extLst>
              <a:ext uri="{FF2B5EF4-FFF2-40B4-BE49-F238E27FC236}">
                <a16:creationId xmlns:a16="http://schemas.microsoft.com/office/drawing/2014/main" id="{410BDCCB-D991-4440-98AA-689DF729A9D3}"/>
              </a:ext>
            </a:extLst>
          </p:cNvPr>
          <p:cNvSpPr/>
          <p:nvPr/>
        </p:nvSpPr>
        <p:spPr>
          <a:xfrm>
            <a:off x="8444205" y="662474"/>
            <a:ext cx="3361172" cy="226733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ea typeface="Calibri"/>
                <a:cs typeface="Calibri"/>
                <a:sym typeface="Calibri"/>
              </a:rPr>
              <a:t>Considerations:</a:t>
            </a:r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ctr"/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ea typeface="Calibri"/>
                <a:cs typeface="Calibri"/>
                <a:sym typeface="Calibri"/>
              </a:rPr>
              <a:t>your hypotheses will form the basis of what you chose to test or implement.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354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Actions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179;p11">
            <a:extLst>
              <a:ext uri="{FF2B5EF4-FFF2-40B4-BE49-F238E27FC236}">
                <a16:creationId xmlns:a16="http://schemas.microsoft.com/office/drawing/2014/main" id="{9D9C250C-803A-E34C-8579-632EFD2DE6B5}"/>
              </a:ext>
            </a:extLst>
          </p:cNvPr>
          <p:cNvSpPr txBox="1"/>
          <p:nvPr/>
        </p:nvSpPr>
        <p:spPr>
          <a:xfrm>
            <a:off x="491067" y="754350"/>
            <a:ext cx="7417837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Implement positive messaging on Instagram and monitor over next month to determine whether a 5% increase in engagement is achieved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2900">
              <a:buClr>
                <a:srgbClr val="1F2755"/>
              </a:buClr>
              <a:buSzPts val="1800"/>
              <a:buFont typeface="+mj-lt"/>
              <a:buAutoNum type="arabicPeriod"/>
            </a:pPr>
            <a:endParaRPr lang="en-GB"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Use close up shots of fans and monitor matchday attendance to see if 15% growth is achieved in 1 month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2900">
              <a:buClr>
                <a:srgbClr val="1F2755"/>
              </a:buClr>
              <a:buSzPts val="1800"/>
              <a:buFont typeface="+mj-lt"/>
              <a:buAutoNum type="arabicPeriod"/>
            </a:pPr>
            <a:endParaRPr lang="en-GB" sz="1800" i="1" dirty="0">
              <a:solidFill>
                <a:srgbClr val="BFBFBF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Clr>
                <a:srgbClr val="1F2755"/>
              </a:buClr>
              <a:buSzPts val="1800"/>
              <a:buFont typeface="Calibri"/>
              <a:buAutoNum type="arabicPeriod"/>
            </a:pPr>
            <a:r>
              <a:rPr lang="en-GB" sz="1800" i="1" dirty="0">
                <a:solidFill>
                  <a:srgbClr val="BFBFB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Implement a test plan to determine what is the most popular time between 3pm &amp; 4.30 pm</a:t>
            </a:r>
          </a:p>
        </p:txBody>
      </p:sp>
      <p:sp>
        <p:nvSpPr>
          <p:cNvPr id="12" name="Google Shape;178;p11">
            <a:extLst>
              <a:ext uri="{FF2B5EF4-FFF2-40B4-BE49-F238E27FC236}">
                <a16:creationId xmlns:a16="http://schemas.microsoft.com/office/drawing/2014/main" id="{410BDCCB-D991-4440-98AA-689DF729A9D3}"/>
              </a:ext>
            </a:extLst>
          </p:cNvPr>
          <p:cNvSpPr/>
          <p:nvPr/>
        </p:nvSpPr>
        <p:spPr>
          <a:xfrm>
            <a:off x="8444205" y="662474"/>
            <a:ext cx="3361172" cy="226733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ea typeface="Calibri"/>
                <a:cs typeface="Calibri"/>
                <a:sym typeface="Calibri"/>
              </a:rPr>
              <a:t>Considerations:</a:t>
            </a:r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ctr"/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ea typeface="Calibri"/>
                <a:cs typeface="Calibri"/>
                <a:sym typeface="Calibri"/>
              </a:rPr>
              <a:t>include results from any tests which confirm your existing practices, or show you should implement new practices – we have included some examples.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602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2"/>
          <p:cNvGraphicFramePr/>
          <p:nvPr>
            <p:extLst>
              <p:ext uri="{D42A27DB-BD31-4B8C-83A1-F6EECF244321}">
                <p14:modId xmlns:p14="http://schemas.microsoft.com/office/powerpoint/2010/main" val="4257872134"/>
              </p:ext>
            </p:extLst>
          </p:nvPr>
        </p:nvGraphicFramePr>
        <p:xfrm>
          <a:off x="491067" y="528784"/>
          <a:ext cx="11006666" cy="2519216"/>
        </p:xfrm>
        <a:graphic>
          <a:graphicData uri="http://schemas.openxmlformats.org/drawingml/2006/table">
            <a:tbl>
              <a:tblPr firstRow="1" bandRow="1">
                <a:noFill/>
                <a:tableStyleId>{0A63CCB2-30A8-4250-AD95-36981A4A1DDB}</a:tableStyleId>
              </a:tblPr>
              <a:tblGrid>
                <a:gridCol w="2233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4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9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KPI target &lt;month&gt;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KPI Actual  &lt;month&gt;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difference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1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2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3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2" name="Google Shape;102;p2"/>
          <p:cNvGraphicFramePr/>
          <p:nvPr>
            <p:extLst>
              <p:ext uri="{D42A27DB-BD31-4B8C-83A1-F6EECF244321}">
                <p14:modId xmlns:p14="http://schemas.microsoft.com/office/powerpoint/2010/main" val="2193049533"/>
              </p:ext>
            </p:extLst>
          </p:nvPr>
        </p:nvGraphicFramePr>
        <p:xfrm>
          <a:off x="491067" y="3223032"/>
          <a:ext cx="11006666" cy="2519216"/>
        </p:xfrm>
        <a:graphic>
          <a:graphicData uri="http://schemas.openxmlformats.org/drawingml/2006/table">
            <a:tbl>
              <a:tblPr firstRow="1" bandRow="1">
                <a:noFill/>
                <a:tableStyleId>{0A63CCB2-30A8-4250-AD95-36981A4A1DDB}</a:tableStyleId>
              </a:tblPr>
              <a:tblGrid>
                <a:gridCol w="2226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2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8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KPI target - year to date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KPI Actual  - year to date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difference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7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1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2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 3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Google Shape;92;p1">
            <a:extLst>
              <a:ext uri="{FF2B5EF4-FFF2-40B4-BE49-F238E27FC236}">
                <a16:creationId xmlns:a16="http://schemas.microsoft.com/office/drawing/2014/main" id="{4B8B7818-BF35-6947-8D75-67FD25722F0D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Performance vs Objectives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C83B48-69FD-4A42-AA33-881760640F50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Google Shape;100;p2"/>
          <p:cNvSpPr/>
          <p:nvPr/>
        </p:nvSpPr>
        <p:spPr>
          <a:xfrm>
            <a:off x="4204879" y="4097451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 campaign or channel objectives here. Insert: how you are performing for that month in the top table, and what you are achieving so far for the year in the bottom.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92;p1">
            <a:extLst>
              <a:ext uri="{FF2B5EF4-FFF2-40B4-BE49-F238E27FC236}">
                <a16:creationId xmlns:a16="http://schemas.microsoft.com/office/drawing/2014/main" id="{4B8B7818-BF35-6947-8D75-67FD25722F0D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Follower Trends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C83B48-69FD-4A42-AA33-881760640F50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Google Shape;109;p3">
            <a:extLst>
              <a:ext uri="{FF2B5EF4-FFF2-40B4-BE49-F238E27FC236}">
                <a16:creationId xmlns:a16="http://schemas.microsoft.com/office/drawing/2014/main" id="{F88788D4-FDDF-9E4A-A64A-75FC39D226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667599"/>
              </p:ext>
            </p:extLst>
          </p:nvPr>
        </p:nvGraphicFramePr>
        <p:xfrm>
          <a:off x="491067" y="567605"/>
          <a:ext cx="11006666" cy="6078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Google Shape;110;p3">
            <a:extLst>
              <a:ext uri="{FF2B5EF4-FFF2-40B4-BE49-F238E27FC236}">
                <a16:creationId xmlns:a16="http://schemas.microsoft.com/office/drawing/2014/main" id="{2D71EFF6-E09F-A541-8D14-591A2D56B4BC}"/>
              </a:ext>
            </a:extLst>
          </p:cNvPr>
          <p:cNvSpPr/>
          <p:nvPr/>
        </p:nvSpPr>
        <p:spPr>
          <a:xfrm>
            <a:off x="8444205" y="662474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Right click on the graph, then select ‘Edit Data in excel’ from the  Chart Tools menu bar. Input your own data into the spreadsheet.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845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oogle Shape;101;p2">
            <a:extLst>
              <a:ext uri="{FF2B5EF4-FFF2-40B4-BE49-F238E27FC236}">
                <a16:creationId xmlns:a16="http://schemas.microsoft.com/office/drawing/2014/main" id="{16AC03D4-788E-F742-93AC-7FDF079AA4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252805"/>
              </p:ext>
            </p:extLst>
          </p:nvPr>
        </p:nvGraphicFramePr>
        <p:xfrm>
          <a:off x="491067" y="528784"/>
          <a:ext cx="11006666" cy="3159306"/>
        </p:xfrm>
        <a:graphic>
          <a:graphicData uri="http://schemas.openxmlformats.org/drawingml/2006/table">
            <a:tbl>
              <a:tblPr firstRow="1" bandRow="1">
                <a:noFill/>
                <a:tableStyleId>{0A63CCB2-30A8-4250-AD95-36981A4A1DDB}</a:tableStyleId>
              </a:tblPr>
              <a:tblGrid>
                <a:gridCol w="2233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4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9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Platform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This month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YOY / Objective [delete as appropriate] 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difference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Social Media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Facebook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Instagram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 [Twitter]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092726"/>
                  </a:ext>
                </a:extLst>
              </a:tr>
            </a:tbl>
          </a:graphicData>
        </a:graphic>
      </p:graphicFrame>
      <p:sp>
        <p:nvSpPr>
          <p:cNvPr id="9" name="Google Shape;92;p1">
            <a:extLst>
              <a:ext uri="{FF2B5EF4-FFF2-40B4-BE49-F238E27FC236}">
                <a16:creationId xmlns:a16="http://schemas.microsoft.com/office/drawing/2014/main" id="{1954EF89-302D-8F41-80C3-DFE27A7C175C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Current Reach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93A9CF-76F4-D04D-9C48-6158722E4F72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Google Shape;118;p4"/>
          <p:cNvSpPr/>
          <p:nvPr/>
        </p:nvSpPr>
        <p:spPr>
          <a:xfrm>
            <a:off x="3804471" y="2739823"/>
            <a:ext cx="4188062" cy="2568406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Add up the reach for each platform that you use and input it into the table. If you have an objective for reach, use this in the ‘3</a:t>
            </a:r>
            <a:r>
              <a:rPr lang="en-GB" sz="1700" i="1" baseline="30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rd</a:t>
            </a:r>
            <a:r>
              <a:rPr lang="en-GB" sz="17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column. Alternatively, benchmark against the same month in the previous year (YOY). This will be a good indicator of progress. You can add rows if needed</a:t>
            </a:r>
            <a:endParaRPr sz="17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92;p1">
            <a:extLst>
              <a:ext uri="{FF2B5EF4-FFF2-40B4-BE49-F238E27FC236}">
                <a16:creationId xmlns:a16="http://schemas.microsoft.com/office/drawing/2014/main" id="{4E1AFB5E-7D92-7548-8EED-5EE707E0E756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Total Interactions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D70CF5-47EA-5642-9A66-1BBE5CB70CF1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oogle Shape;101;p2">
            <a:extLst>
              <a:ext uri="{FF2B5EF4-FFF2-40B4-BE49-F238E27FC236}">
                <a16:creationId xmlns:a16="http://schemas.microsoft.com/office/drawing/2014/main" id="{BA654AA0-5A56-0A47-B6C4-89F5F795C6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594672"/>
              </p:ext>
            </p:extLst>
          </p:nvPr>
        </p:nvGraphicFramePr>
        <p:xfrm>
          <a:off x="491067" y="528784"/>
          <a:ext cx="11006666" cy="3159306"/>
        </p:xfrm>
        <a:graphic>
          <a:graphicData uri="http://schemas.openxmlformats.org/drawingml/2006/table">
            <a:tbl>
              <a:tblPr firstRow="1" bandRow="1">
                <a:noFill/>
                <a:tableStyleId>{0A63CCB2-30A8-4250-AD95-36981A4A1DDB}</a:tableStyleId>
              </a:tblPr>
              <a:tblGrid>
                <a:gridCol w="2233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4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9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Platform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This month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YOY / Objective [delete as appropriate] 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difference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27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Social Media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Facebook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Instagram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8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 [Twitter]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092726"/>
                  </a:ext>
                </a:extLst>
              </a:tr>
            </a:tbl>
          </a:graphicData>
        </a:graphic>
      </p:graphicFrame>
      <p:sp>
        <p:nvSpPr>
          <p:cNvPr id="126" name="Google Shape;126;p5"/>
          <p:cNvSpPr/>
          <p:nvPr/>
        </p:nvSpPr>
        <p:spPr>
          <a:xfrm>
            <a:off x="4195530" y="3278674"/>
            <a:ext cx="3597740" cy="2699704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Add up the total interactions for each platform that you use and input it into the table. If you have an objective for interactions, use this in the 3</a:t>
            </a:r>
            <a:r>
              <a:rPr lang="en-GB" sz="1600" i="1" baseline="30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rd</a:t>
            </a:r>
            <a:r>
              <a:rPr lang="en-GB" sz="16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column. Alternatively, benchmark against the same month in the previous year(YOY). This will be a good indicator of progress. You can add rows if needed 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/>
          <p:nvPr/>
        </p:nvSpPr>
        <p:spPr>
          <a:xfrm>
            <a:off x="7860004" y="830548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 screenshots of posts from all the platforms you are using. These stats should also be present on this slide. Avoid using matchday posts as they’ll be constant regardless</a:t>
            </a:r>
            <a:endParaRPr sz="1800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" name="Google Shape;92;p1">
            <a:extLst>
              <a:ext uri="{FF2B5EF4-FFF2-40B4-BE49-F238E27FC236}">
                <a16:creationId xmlns:a16="http://schemas.microsoft.com/office/drawing/2014/main" id="{29319DF9-44DA-5843-A020-18176EA4C6DF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Top Performing Posts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B95FEA-D2A8-6440-8A2C-2774098B3459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9B17A83-FF51-EB4E-AC92-20C09C1088C8}"/>
              </a:ext>
            </a:extLst>
          </p:cNvPr>
          <p:cNvSpPr/>
          <p:nvPr/>
        </p:nvSpPr>
        <p:spPr>
          <a:xfrm>
            <a:off x="491067" y="830548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1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034BD877-AB13-1D4B-AC6E-743A21A6462A}"/>
              </a:ext>
            </a:extLst>
          </p:cNvPr>
          <p:cNvSpPr/>
          <p:nvPr/>
        </p:nvSpPr>
        <p:spPr>
          <a:xfrm>
            <a:off x="4305300" y="2727081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2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923A076-33CA-F446-8150-538BA9FC5972}"/>
              </a:ext>
            </a:extLst>
          </p:cNvPr>
          <p:cNvSpPr/>
          <p:nvPr/>
        </p:nvSpPr>
        <p:spPr>
          <a:xfrm>
            <a:off x="8248728" y="4623614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3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/>
        </p:nvSpPr>
        <p:spPr>
          <a:xfrm>
            <a:off x="491067" y="741267"/>
            <a:ext cx="7676213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2.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3.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4.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5.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8444205" y="662474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Considerations:</a:t>
            </a:r>
            <a:endParaRPr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do your observations confirm your current practices? Are your top performers the content you expected?</a:t>
            </a:r>
            <a:endParaRPr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Observations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36;p6">
            <a:extLst>
              <a:ext uri="{FF2B5EF4-FFF2-40B4-BE49-F238E27FC236}">
                <a16:creationId xmlns:a16="http://schemas.microsoft.com/office/drawing/2014/main" id="{77822F9C-F847-C444-9915-4E91F95F8C7F}"/>
              </a:ext>
            </a:extLst>
          </p:cNvPr>
          <p:cNvSpPr/>
          <p:nvPr/>
        </p:nvSpPr>
        <p:spPr>
          <a:xfrm>
            <a:off x="7860004" y="830548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 screenshots of posts from all the platforms you are using. These stats should also be present on this slide. Avoid using matchday posts as they’ll be constant regardless</a:t>
            </a:r>
            <a:endParaRPr sz="1800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" name="Google Shape;92;p1">
            <a:extLst>
              <a:ext uri="{FF2B5EF4-FFF2-40B4-BE49-F238E27FC236}">
                <a16:creationId xmlns:a16="http://schemas.microsoft.com/office/drawing/2014/main" id="{0783C8F4-F1DB-DC42-89C9-648A10DAF4D7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Underperforming Content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0DC7D1-BE6F-0949-867A-94EFAA3F4DA6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A1E24D9-F5F9-A748-BB60-7E4E9700541C}"/>
              </a:ext>
            </a:extLst>
          </p:cNvPr>
          <p:cNvSpPr/>
          <p:nvPr/>
        </p:nvSpPr>
        <p:spPr>
          <a:xfrm>
            <a:off x="491067" y="830548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1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6E48E31-B0FD-4342-A0FC-6CF7191F7432}"/>
              </a:ext>
            </a:extLst>
          </p:cNvPr>
          <p:cNvSpPr/>
          <p:nvPr/>
        </p:nvSpPr>
        <p:spPr>
          <a:xfrm>
            <a:off x="4305300" y="2727081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2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7E6D9AE-41D6-3C4A-849D-A2700C4BDFFA}"/>
              </a:ext>
            </a:extLst>
          </p:cNvPr>
          <p:cNvSpPr/>
          <p:nvPr/>
        </p:nvSpPr>
        <p:spPr>
          <a:xfrm>
            <a:off x="8248728" y="4623614"/>
            <a:ext cx="3378200" cy="1896533"/>
          </a:xfrm>
          <a:prstGeom prst="roundRect">
            <a:avLst>
              <a:gd name="adj" fmla="val 9078"/>
            </a:avLst>
          </a:prstGeom>
          <a:solidFill>
            <a:srgbClr val="FAFAFA"/>
          </a:solidFill>
          <a:ln>
            <a:solidFill>
              <a:srgbClr val="1F27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 3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/>
        </p:nvSpPr>
        <p:spPr>
          <a:xfrm>
            <a:off x="491067" y="741267"/>
            <a:ext cx="7676213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2.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3.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4.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5.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endParaRPr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8444205" y="662474"/>
            <a:ext cx="3361172" cy="1940768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AFAFA"/>
          </a:solidFill>
          <a:ln w="9525" cap="flat" cmpd="sng">
            <a:solidFill>
              <a:srgbClr val="1F27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Considerations:</a:t>
            </a:r>
            <a:endParaRPr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do your observations confirm your current practices? Are your under performers the content you expected?</a:t>
            </a:r>
            <a:endParaRPr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3A599D6D-7EAB-B046-AC8E-90A89CE61A4E}"/>
              </a:ext>
            </a:extLst>
          </p:cNvPr>
          <p:cNvSpPr txBox="1">
            <a:spLocks/>
          </p:cNvSpPr>
          <p:nvPr/>
        </p:nvSpPr>
        <p:spPr>
          <a:xfrm>
            <a:off x="0" y="33121"/>
            <a:ext cx="12192000" cy="43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93700" indent="-393700">
              <a:buClr>
                <a:schemeClr val="lt1"/>
              </a:buClr>
              <a:buSzPts val="5400"/>
              <a:buFont typeface="Arial"/>
              <a:buChar char="•"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Observations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9F71-871B-2243-8A34-13A628BB182D}"/>
              </a:ext>
            </a:extLst>
          </p:cNvPr>
          <p:cNvCxnSpPr/>
          <p:nvPr/>
        </p:nvCxnSpPr>
        <p:spPr>
          <a:xfrm>
            <a:off x="491067" y="393735"/>
            <a:ext cx="11006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39630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IDM COVER SLIDE" val="EMUvmhcL"/>
  <p:tag name="ARTICULATE_SLIDE_COUNT" val="13"/>
  <p:tag name="ARTICULATE_SLIDE_THUMBNAIL_REFRESH" val="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Words>721</Words>
  <Application>Microsoft Macintosh PowerPoint</Application>
  <PresentationFormat>Widescreen</PresentationFormat>
  <Paragraphs>105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Social media monthly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monthly report</dc:title>
  <dc:creator>Rachel Whitter</dc:creator>
  <cp:lastModifiedBy>Fitzpatrick, Ian</cp:lastModifiedBy>
  <cp:revision>9</cp:revision>
  <dcterms:created xsi:type="dcterms:W3CDTF">2019-08-08T12:48:20Z</dcterms:created>
  <dcterms:modified xsi:type="dcterms:W3CDTF">2025-08-30T16:35:27Z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648CBC89-1B64-417A-8084-65D8AE2B9C00</vt:lpwstr>
  </property>
  <property fmtid="{D5CDD505-2E9C-101B-9397-08002B2CF9AE}" pid="3" name="ArticulatePath">
    <vt:lpwstr>M11 L3 reporting template</vt:lpwstr>
  </property>
</Properties>
</file>