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4C5A"/>
    <a:srgbClr val="D9E8E3"/>
    <a:srgbClr val="600D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74"/>
    <p:restoredTop sz="94648"/>
  </p:normalViewPr>
  <p:slideViewPr>
    <p:cSldViewPr snapToGrid="0" snapToObjects="1">
      <p:cViewPr varScale="1">
        <p:scale>
          <a:sx n="124" d="100"/>
          <a:sy n="124" d="100"/>
        </p:scale>
        <p:origin x="5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3E02F-DCFA-8C4A-BFB7-67F82246437E}" type="datetimeFigureOut">
              <a:rPr lang="en-US" smtClean="0"/>
              <a:t>8/30/25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BFEA3-16FD-E543-A6ED-BBFD89F03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9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BFEA3-16FD-E543-A6ED-BBFD89F031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12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05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7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4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5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5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3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7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1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46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380C5-F416-C848-AB7B-0B0364C90460}" type="datetimeFigureOut">
              <a:rPr lang="en-US" smtClean="0"/>
              <a:t>8/30/25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4C4-71B4-3144-9883-53E8E8758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4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A716A6-A047-DCF9-7143-39B77CF7AE28}"/>
              </a:ext>
            </a:extLst>
          </p:cNvPr>
          <p:cNvSpPr txBox="1"/>
          <p:nvPr/>
        </p:nvSpPr>
        <p:spPr>
          <a:xfrm>
            <a:off x="129119" y="115226"/>
            <a:ext cx="5144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14C5A"/>
                </a:solidFill>
                <a:latin typeface="Roc Grotesk" pitchFamily="2" charset="77"/>
              </a:rPr>
              <a:t>Club FC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B3A9DD-8BBB-4124-3AAF-E13600774C87}"/>
              </a:ext>
            </a:extLst>
          </p:cNvPr>
          <p:cNvSpPr txBox="1"/>
          <p:nvPr/>
        </p:nvSpPr>
        <p:spPr>
          <a:xfrm>
            <a:off x="129119" y="469183"/>
            <a:ext cx="5144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14C5A"/>
                </a:solidFill>
                <a:latin typeface="Roc Grotesk" pitchFamily="2" charset="77"/>
              </a:rPr>
              <a:t>Matchday Assets Checklist</a:t>
            </a:r>
          </a:p>
        </p:txBody>
      </p:sp>
      <p:graphicFrame>
        <p:nvGraphicFramePr>
          <p:cNvPr id="19" name="Table 7">
            <a:extLst>
              <a:ext uri="{FF2B5EF4-FFF2-40B4-BE49-F238E27FC236}">
                <a16:creationId xmlns:a16="http://schemas.microsoft.com/office/drawing/2014/main" id="{BF427B8F-91A1-34ED-C73D-9DCCAD188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048993"/>
              </p:ext>
            </p:extLst>
          </p:nvPr>
        </p:nvGraphicFramePr>
        <p:xfrm>
          <a:off x="317462" y="825788"/>
          <a:ext cx="6294261" cy="345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3186322421"/>
                    </a:ext>
                  </a:extLst>
                </a:gridCol>
                <a:gridCol w="1083035">
                  <a:extLst>
                    <a:ext uri="{9D8B030D-6E8A-4147-A177-3AD203B41FA5}">
                      <a16:colId xmlns:a16="http://schemas.microsoft.com/office/drawing/2014/main" val="2069660051"/>
                    </a:ext>
                  </a:extLst>
                </a:gridCol>
                <a:gridCol w="1845124">
                  <a:extLst>
                    <a:ext uri="{9D8B030D-6E8A-4147-A177-3AD203B41FA5}">
                      <a16:colId xmlns:a16="http://schemas.microsoft.com/office/drawing/2014/main" val="1371269419"/>
                    </a:ext>
                  </a:extLst>
                </a:gridCol>
                <a:gridCol w="1060728">
                  <a:extLst>
                    <a:ext uri="{9D8B030D-6E8A-4147-A177-3AD203B41FA5}">
                      <a16:colId xmlns:a16="http://schemas.microsoft.com/office/drawing/2014/main" val="2124148952"/>
                    </a:ext>
                  </a:extLst>
                </a:gridCol>
                <a:gridCol w="1078559">
                  <a:extLst>
                    <a:ext uri="{9D8B030D-6E8A-4147-A177-3AD203B41FA5}">
                      <a16:colId xmlns:a16="http://schemas.microsoft.com/office/drawing/2014/main" val="3247550096"/>
                    </a:ext>
                  </a:extLst>
                </a:gridCol>
                <a:gridCol w="891535">
                  <a:extLst>
                    <a:ext uri="{9D8B030D-6E8A-4147-A177-3AD203B41FA5}">
                      <a16:colId xmlns:a16="http://schemas.microsoft.com/office/drawing/2014/main" val="2092300008"/>
                    </a:ext>
                  </a:extLst>
                </a:gridCol>
              </a:tblGrid>
              <a:tr h="211768">
                <a:tc>
                  <a:txBody>
                    <a:bodyPr/>
                    <a:lstStyle/>
                    <a:p>
                      <a:endParaRPr lang="en-US" sz="1050" b="1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Channel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Size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Player Used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Created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650018"/>
                  </a:ext>
                </a:extLst>
              </a:tr>
              <a:tr h="211768">
                <a:tc rowSpan="15"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Pre-Match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Up Next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68478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Full Time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56712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Head-to-Head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014929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Matchday  Cover 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874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Match Tickets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248348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Team Form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4425525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Preview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235088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Starting XI List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710250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Starting XI Formation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Website Header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1245x730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74947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1" i="0" dirty="0">
                        <a:solidFill>
                          <a:schemeClr val="bg1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0D10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HOME MATCHES ONLY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953177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Player DJ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975912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Match Threads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0D1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789540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PPV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95095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Sponsor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7246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Half Time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Recast Header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1882x1062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355368"/>
                  </a:ext>
                </a:extLst>
              </a:tr>
            </a:tbl>
          </a:graphicData>
        </a:graphic>
      </p:graphicFrame>
      <p:graphicFrame>
        <p:nvGraphicFramePr>
          <p:cNvPr id="23" name="Table 23">
            <a:extLst>
              <a:ext uri="{FF2B5EF4-FFF2-40B4-BE49-F238E27FC236}">
                <a16:creationId xmlns:a16="http://schemas.microsoft.com/office/drawing/2014/main" id="{694C3EC9-7ED6-3FBA-1297-665C5BECC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043061"/>
              </p:ext>
            </p:extLst>
          </p:nvPr>
        </p:nvGraphicFramePr>
        <p:xfrm>
          <a:off x="4488509" y="215261"/>
          <a:ext cx="2233982" cy="52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413">
                  <a:extLst>
                    <a:ext uri="{9D8B030D-6E8A-4147-A177-3AD203B41FA5}">
                      <a16:colId xmlns:a16="http://schemas.microsoft.com/office/drawing/2014/main" val="2051812027"/>
                    </a:ext>
                  </a:extLst>
                </a:gridCol>
                <a:gridCol w="1768569">
                  <a:extLst>
                    <a:ext uri="{9D8B030D-6E8A-4147-A177-3AD203B41FA5}">
                      <a16:colId xmlns:a16="http://schemas.microsoft.com/office/drawing/2014/main" val="182883779"/>
                    </a:ext>
                  </a:extLst>
                </a:gridCol>
              </a:tblGrid>
              <a:tr h="249291">
                <a:tc>
                  <a:txBody>
                    <a:bodyPr/>
                    <a:lstStyle/>
                    <a:p>
                      <a:pPr algn="r"/>
                      <a:r>
                        <a:rPr lang="en-US" sz="8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Team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232776"/>
                  </a:ext>
                </a:extLst>
              </a:tr>
              <a:tr h="273929">
                <a:tc>
                  <a:txBody>
                    <a:bodyPr/>
                    <a:lstStyle/>
                    <a:p>
                      <a:pPr algn="r"/>
                      <a:r>
                        <a:rPr lang="en-US" sz="8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Date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38879"/>
                  </a:ext>
                </a:extLst>
              </a:tr>
            </a:tbl>
          </a:graphicData>
        </a:graphic>
      </p:graphicFrame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2E732210-ABE9-92B1-C4E3-E0B7A8D7F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682548"/>
              </p:ext>
            </p:extLst>
          </p:nvPr>
        </p:nvGraphicFramePr>
        <p:xfrm>
          <a:off x="317461" y="4315721"/>
          <a:ext cx="6294261" cy="1958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739">
                  <a:extLst>
                    <a:ext uri="{9D8B030D-6E8A-4147-A177-3AD203B41FA5}">
                      <a16:colId xmlns:a16="http://schemas.microsoft.com/office/drawing/2014/main" val="2810519136"/>
                    </a:ext>
                  </a:extLst>
                </a:gridCol>
                <a:gridCol w="1057844">
                  <a:extLst>
                    <a:ext uri="{9D8B030D-6E8A-4147-A177-3AD203B41FA5}">
                      <a16:colId xmlns:a16="http://schemas.microsoft.com/office/drawing/2014/main" val="2069660051"/>
                    </a:ext>
                  </a:extLst>
                </a:gridCol>
                <a:gridCol w="1827580">
                  <a:extLst>
                    <a:ext uri="{9D8B030D-6E8A-4147-A177-3AD203B41FA5}">
                      <a16:colId xmlns:a16="http://schemas.microsoft.com/office/drawing/2014/main" val="3098526370"/>
                    </a:ext>
                  </a:extLst>
                </a:gridCol>
                <a:gridCol w="1073423">
                  <a:extLst>
                    <a:ext uri="{9D8B030D-6E8A-4147-A177-3AD203B41FA5}">
                      <a16:colId xmlns:a16="http://schemas.microsoft.com/office/drawing/2014/main" val="2124148952"/>
                    </a:ext>
                  </a:extLst>
                </a:gridCol>
                <a:gridCol w="1091469">
                  <a:extLst>
                    <a:ext uri="{9D8B030D-6E8A-4147-A177-3AD203B41FA5}">
                      <a16:colId xmlns:a16="http://schemas.microsoft.com/office/drawing/2014/main" val="3247550096"/>
                    </a:ext>
                  </a:extLst>
                </a:gridCol>
                <a:gridCol w="902206">
                  <a:extLst>
                    <a:ext uri="{9D8B030D-6E8A-4147-A177-3AD203B41FA5}">
                      <a16:colId xmlns:a16="http://schemas.microsoft.com/office/drawing/2014/main" val="2092300008"/>
                    </a:ext>
                  </a:extLst>
                </a:gridCol>
              </a:tblGrid>
              <a:tr h="211768">
                <a:tc>
                  <a:txBody>
                    <a:bodyPr/>
                    <a:lstStyle/>
                    <a:p>
                      <a:endParaRPr lang="en-US" sz="1050" b="1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Channel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Size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Player Used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Created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650018"/>
                  </a:ext>
                </a:extLst>
              </a:tr>
              <a:tr h="211768">
                <a:tc rowSpan="8"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Matchday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Matchday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68478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Full Time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  <a:endParaRPr lang="en-US">
                        <a:solidFill>
                          <a:srgbClr val="114C5A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56712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Starting XI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014929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Matchday  Cover 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  <a:endParaRPr lang="en-US" dirty="0">
                        <a:solidFill>
                          <a:srgbClr val="114C5A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874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1" i="0" dirty="0">
                        <a:solidFill>
                          <a:schemeClr val="bg1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0D10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HOME MATCHES ONLY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953177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Team sheet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Document 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A4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95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Hospitality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Document </a:t>
                      </a:r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A4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14C5A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7246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Media Pack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Document 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A4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355368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08B64B22-74FA-1835-00E2-C241C7BA0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533729"/>
              </p:ext>
            </p:extLst>
          </p:nvPr>
        </p:nvGraphicFramePr>
        <p:xfrm>
          <a:off x="319580" y="6320600"/>
          <a:ext cx="6292143" cy="345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68">
                  <a:extLst>
                    <a:ext uri="{9D8B030D-6E8A-4147-A177-3AD203B41FA5}">
                      <a16:colId xmlns:a16="http://schemas.microsoft.com/office/drawing/2014/main" val="3152799723"/>
                    </a:ext>
                  </a:extLst>
                </a:gridCol>
                <a:gridCol w="1063870">
                  <a:extLst>
                    <a:ext uri="{9D8B030D-6E8A-4147-A177-3AD203B41FA5}">
                      <a16:colId xmlns:a16="http://schemas.microsoft.com/office/drawing/2014/main" val="2069660051"/>
                    </a:ext>
                  </a:extLst>
                </a:gridCol>
                <a:gridCol w="1843466">
                  <a:extLst>
                    <a:ext uri="{9D8B030D-6E8A-4147-A177-3AD203B41FA5}">
                      <a16:colId xmlns:a16="http://schemas.microsoft.com/office/drawing/2014/main" val="1371269419"/>
                    </a:ext>
                  </a:extLst>
                </a:gridCol>
                <a:gridCol w="1075355">
                  <a:extLst>
                    <a:ext uri="{9D8B030D-6E8A-4147-A177-3AD203B41FA5}">
                      <a16:colId xmlns:a16="http://schemas.microsoft.com/office/drawing/2014/main" val="2124148952"/>
                    </a:ext>
                  </a:extLst>
                </a:gridCol>
                <a:gridCol w="1083889">
                  <a:extLst>
                    <a:ext uri="{9D8B030D-6E8A-4147-A177-3AD203B41FA5}">
                      <a16:colId xmlns:a16="http://schemas.microsoft.com/office/drawing/2014/main" val="3247550096"/>
                    </a:ext>
                  </a:extLst>
                </a:gridCol>
                <a:gridCol w="887595">
                  <a:extLst>
                    <a:ext uri="{9D8B030D-6E8A-4147-A177-3AD203B41FA5}">
                      <a16:colId xmlns:a16="http://schemas.microsoft.com/office/drawing/2014/main" val="2092300008"/>
                    </a:ext>
                  </a:extLst>
                </a:gridCol>
              </a:tblGrid>
              <a:tr h="211768">
                <a:tc>
                  <a:txBody>
                    <a:bodyPr/>
                    <a:lstStyle/>
                    <a:p>
                      <a:endParaRPr lang="en-US" sz="1050" b="1" i="0" dirty="0"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Channel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Size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Player Used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Created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8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650018"/>
                  </a:ext>
                </a:extLst>
              </a:tr>
              <a:tr h="211768">
                <a:tc rowSpan="15"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Post-Match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Galleries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Flickr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2926x2216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68478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Full Time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1080x1080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14C5A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56712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Twitter Carousel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046826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Match Recap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014929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Matchday  Cover 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874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League Table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95095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Top Scorers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7246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Match Stats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355368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959171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l"/>
                      <a:endParaRPr lang="en-US" sz="800" b="0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Report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31145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Starting XI List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333658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600D10"/>
                          </a:solidFill>
                          <a:latin typeface="Roc Grotesk" pitchFamily="2" charset="77"/>
                        </a:rPr>
                        <a:t>Starting XI Formation</a:t>
                      </a: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Website Header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1245x730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812344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Match Highlights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Facebook &amp; Twitter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1080x1080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365315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Instagram Story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>
                          <a:solidFill>
                            <a:srgbClr val="114C5A"/>
                          </a:solidFill>
                          <a:latin typeface="Roc Grotesk" pitchFamily="2" charset="77"/>
                        </a:rPr>
                        <a:t>1080x1920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687263"/>
                  </a:ext>
                </a:extLst>
              </a:tr>
              <a:tr h="211768">
                <a:tc vMerge="1">
                  <a:txBody>
                    <a:bodyPr/>
                    <a:lstStyle/>
                    <a:p>
                      <a:pPr algn="ctr"/>
                      <a:endParaRPr lang="en-US" sz="1000" b="1" i="0" dirty="0">
                        <a:solidFill>
                          <a:srgbClr val="600D10"/>
                        </a:solidFill>
                        <a:latin typeface="Roc Grotesk" pitchFamily="2" charset="77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00D10"/>
                        </a:solidFill>
                        <a:effectLst/>
                        <a:uLnTx/>
                        <a:uFillTx/>
                        <a:latin typeface="Roc Grotesk" pitchFamily="2" charset="77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0D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YouTube Header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14C5A"/>
                          </a:solidFill>
                          <a:effectLst/>
                          <a:uLnTx/>
                          <a:uFillTx/>
                          <a:latin typeface="Roc Grotesk" pitchFamily="2" charset="77"/>
                          <a:ea typeface="+mn-ea"/>
                          <a:cs typeface="+mn-cs"/>
                        </a:rPr>
                        <a:t>1245x730</a:t>
                      </a: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i="0" dirty="0">
                        <a:solidFill>
                          <a:srgbClr val="114C5A"/>
                        </a:solidFill>
                        <a:latin typeface="Roc Grotesk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283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448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58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2353</TotalTime>
  <Words>179</Words>
  <Application>Microsoft Macintosh PowerPoint</Application>
  <PresentationFormat>A4 Paper (210x297 mm)</PresentationFormat>
  <Paragraphs>115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 Grotesk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Fitzpatrick</dc:creator>
  <cp:lastModifiedBy>Fitzpatrick, Ian</cp:lastModifiedBy>
  <cp:revision>6</cp:revision>
  <cp:lastPrinted>2023-08-24T10:52:14Z</cp:lastPrinted>
  <dcterms:created xsi:type="dcterms:W3CDTF">2022-07-02T19:33:14Z</dcterms:created>
  <dcterms:modified xsi:type="dcterms:W3CDTF">2025-08-30T15:54:10Z</dcterms:modified>
</cp:coreProperties>
</file>